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56" r:id="rId2"/>
    <p:sldId id="260" r:id="rId3"/>
    <p:sldId id="261" r:id="rId4"/>
    <p:sldId id="296" r:id="rId5"/>
    <p:sldId id="297" r:id="rId6"/>
    <p:sldId id="299" r:id="rId7"/>
    <p:sldId id="298" r:id="rId8"/>
    <p:sldId id="300" r:id="rId9"/>
    <p:sldId id="301" r:id="rId10"/>
    <p:sldId id="302" r:id="rId11"/>
    <p:sldId id="275" r:id="rId12"/>
  </p:sldIdLst>
  <p:sldSz cx="9144000" cy="5143500" type="screen16x9"/>
  <p:notesSz cx="6858000" cy="9144000"/>
  <p:embeddedFontLst>
    <p:embeddedFont>
      <p:font typeface="Actor" panose="020B0604020202020204" charset="0"/>
      <p:regular r:id="rId14"/>
    </p:embeddedFont>
    <p:embeddedFont>
      <p:font typeface="Aldrich" panose="020B0604020202020204" charset="0"/>
      <p:regular r:id="rId15"/>
    </p:embeddedFont>
    <p:embeddedFont>
      <p:font typeface="Arial Black" panose="020B0A04020102020204" pitchFamily="3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Nunito Light" pitchFamily="2" charset="0"/>
      <p:regular r:id="rId21"/>
      <p: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F096C72-341C-45C9-B0A0-F07A423748F8}">
          <p14:sldIdLst>
            <p14:sldId id="256"/>
            <p14:sldId id="260"/>
            <p14:sldId id="261"/>
            <p14:sldId id="296"/>
            <p14:sldId id="297"/>
            <p14:sldId id="299"/>
            <p14:sldId id="298"/>
            <p14:sldId id="300"/>
            <p14:sldId id="301"/>
            <p14:sldId id="302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EC8A9D-ED7E-4A5A-9C2C-6C402F653FFE}">
  <a:tblStyle styleId="{5FEC8A9D-ED7E-4A5A-9C2C-6C402F653F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4FAB36B-051E-43E5-8552-D97D89463BC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2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bit.ly/2TyoMsr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12" Type="http://schemas.openxmlformats.org/officeDocument/2006/relationships/hyperlink" Target="https://bit.ly/3A1uf1Q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000250" y="200025"/>
            <a:ext cx="51435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3750525"/>
            <a:ext cx="3172550" cy="13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"/>
            <a:ext cx="2723654" cy="1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607281" y="1620425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607456" y="-1606375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190875" y="2253011"/>
            <a:ext cx="2714424" cy="1191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>
            <a:off x="-11" y="-6987"/>
            <a:ext cx="9144011" cy="5163963"/>
            <a:chOff x="-11" y="-6987"/>
            <a:chExt cx="9144011" cy="5163963"/>
          </a:xfrm>
        </p:grpSpPr>
        <p:pic>
          <p:nvPicPr>
            <p:cNvPr id="17" name="Google Shape;17;p2"/>
            <p:cNvPicPr preferRelativeResize="0"/>
            <p:nvPr/>
          </p:nvPicPr>
          <p:blipFill rotWithShape="1">
            <a:blip r:embed="rId6">
              <a:alphaModFix/>
            </a:blip>
            <a:srcRect l="12982"/>
            <a:stretch/>
          </p:blipFill>
          <p:spPr>
            <a:xfrm>
              <a:off x="0" y="4151300"/>
              <a:ext cx="2523200" cy="99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690900" y="-6987"/>
              <a:ext cx="4410075" cy="116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 rotWithShape="1">
            <a:blip r:embed="rId8">
              <a:alphaModFix/>
            </a:blip>
            <a:srcRect t="5267"/>
            <a:stretch/>
          </p:blipFill>
          <p:spPr>
            <a:xfrm flipH="1">
              <a:off x="7995000" y="0"/>
              <a:ext cx="1149000" cy="436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5299200" y="4398325"/>
              <a:ext cx="3169300" cy="75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-11" y="1076017"/>
              <a:ext cx="1016871" cy="40674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877025" y="1457863"/>
            <a:ext cx="5390100" cy="18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597250" y="3302988"/>
            <a:ext cx="3949500" cy="445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56375" y="0"/>
            <a:ext cx="3487625" cy="15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3072331" y="1606950"/>
            <a:ext cx="1929588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21"/>
          <p:cNvGrpSpPr/>
          <p:nvPr/>
        </p:nvGrpSpPr>
        <p:grpSpPr>
          <a:xfrm>
            <a:off x="-304788" y="-12"/>
            <a:ext cx="3626826" cy="5143512"/>
            <a:chOff x="-304788" y="-12"/>
            <a:chExt cx="3626826" cy="5143512"/>
          </a:xfrm>
        </p:grpSpPr>
        <p:pic>
          <p:nvPicPr>
            <p:cNvPr id="310" name="Google Shape;31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29250" y="-1234050"/>
              <a:ext cx="1158750" cy="3626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5" y="3806225"/>
              <a:ext cx="2916125" cy="133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1128350"/>
              <a:ext cx="992400" cy="4015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3" name="Google Shape;313;p21"/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7204391" y="0"/>
            <a:ext cx="19396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000250" y="200025"/>
            <a:ext cx="51435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5400000">
            <a:off x="7660025" y="3490168"/>
            <a:ext cx="2133524" cy="8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-775737" y="973274"/>
            <a:ext cx="2550474" cy="9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9;p3"/>
          <p:cNvGrpSpPr/>
          <p:nvPr/>
        </p:nvGrpSpPr>
        <p:grpSpPr>
          <a:xfrm>
            <a:off x="-50" y="0"/>
            <a:ext cx="9144050" cy="5143500"/>
            <a:chOff x="-50" y="0"/>
            <a:chExt cx="9144050" cy="5143500"/>
          </a:xfrm>
        </p:grpSpPr>
        <p:pic>
          <p:nvPicPr>
            <p:cNvPr id="30" name="Google Shape;3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808875" y="3098925"/>
              <a:ext cx="1235700" cy="285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0"/>
              <a:ext cx="2577600" cy="216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 flipH="1">
              <a:off x="7124788" y="3124288"/>
              <a:ext cx="1120400" cy="291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08300" y="0"/>
              <a:ext cx="1235700" cy="285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3"/>
            <p:cNvPicPr preferRelativeResize="0"/>
            <p:nvPr/>
          </p:nvPicPr>
          <p:blipFill rotWithShape="1">
            <a:blip r:embed="rId8">
              <a:alphaModFix/>
            </a:blip>
            <a:srcRect t="57461"/>
            <a:stretch/>
          </p:blipFill>
          <p:spPr>
            <a:xfrm flipH="1">
              <a:off x="-50" y="3628650"/>
              <a:ext cx="1223950" cy="15148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" name="Google Shape;35;p3"/>
          <p:cNvPicPr preferRelativeResize="0"/>
          <p:nvPr/>
        </p:nvPicPr>
        <p:blipFill rotWithShape="1">
          <a:blip r:embed="rId9">
            <a:alphaModFix amt="65000"/>
          </a:blip>
          <a:srcRect r="47321"/>
          <a:stretch/>
        </p:blipFill>
        <p:spPr>
          <a:xfrm rot="5400000">
            <a:off x="5758187" y="-2284363"/>
            <a:ext cx="1098850" cy="566757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4471975" y="2747250"/>
            <a:ext cx="3958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4471975" y="1653738"/>
            <a:ext cx="1235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>
            <a:spLocks noGrp="1"/>
          </p:cNvSpPr>
          <p:nvPr>
            <p:ph type="pic" idx="3"/>
          </p:nvPr>
        </p:nvSpPr>
        <p:spPr>
          <a:xfrm>
            <a:off x="8656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719999" y="6600"/>
            <a:ext cx="3861151" cy="15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954424" y="3626375"/>
            <a:ext cx="3861151" cy="15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7633" y="383476"/>
            <a:ext cx="1476365" cy="391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5400000">
            <a:off x="6970125" y="2969625"/>
            <a:ext cx="3125401" cy="1222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5"/>
          <p:cNvGrpSpPr/>
          <p:nvPr/>
        </p:nvGrpSpPr>
        <p:grpSpPr>
          <a:xfrm>
            <a:off x="-8775" y="-10225"/>
            <a:ext cx="9152775" cy="5153725"/>
            <a:chOff x="-8775" y="-10225"/>
            <a:chExt cx="9152775" cy="5153725"/>
          </a:xfrm>
        </p:grpSpPr>
        <p:pic>
          <p:nvPicPr>
            <p:cNvPr id="60" name="Google Shape;60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00000" y="4263325"/>
              <a:ext cx="2571799" cy="87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5"/>
            <p:cNvPicPr preferRelativeResize="0"/>
            <p:nvPr/>
          </p:nvPicPr>
          <p:blipFill rotWithShape="1">
            <a:blip r:embed="rId6">
              <a:alphaModFix/>
            </a:blip>
            <a:srcRect t="10730" r="30512"/>
            <a:stretch/>
          </p:blipFill>
          <p:spPr>
            <a:xfrm rot="-5400000">
              <a:off x="7248962" y="3248463"/>
              <a:ext cx="1309250" cy="24808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" name="Google Shape;62;p5"/>
            <p:cNvGrpSpPr/>
            <p:nvPr/>
          </p:nvGrpSpPr>
          <p:grpSpPr>
            <a:xfrm>
              <a:off x="-8775" y="-10225"/>
              <a:ext cx="2517750" cy="2859149"/>
              <a:chOff x="-8775" y="-10225"/>
              <a:chExt cx="2517750" cy="2859149"/>
            </a:xfrm>
          </p:grpSpPr>
          <p:pic>
            <p:nvPicPr>
              <p:cNvPr id="63" name="Google Shape;63;p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-5400000" flipH="1">
                <a:off x="861363" y="-863188"/>
                <a:ext cx="786250" cy="2508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Google Shape;64;p5"/>
              <p:cNvPicPr preferRelativeResize="0"/>
              <p:nvPr/>
            </p:nvPicPr>
            <p:blipFill rotWithShape="1">
              <a:blip r:embed="rId8">
                <a:alphaModFix/>
              </a:blip>
              <a:srcRect b="27336"/>
              <a:stretch/>
            </p:blipFill>
            <p:spPr>
              <a:xfrm>
                <a:off x="-8775" y="-10225"/>
                <a:ext cx="713225" cy="28591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5" name="Google Shape;65;p5"/>
            <p:cNvPicPr preferRelativeResize="0"/>
            <p:nvPr/>
          </p:nvPicPr>
          <p:blipFill rotWithShape="1">
            <a:blip r:embed="rId9">
              <a:alphaModFix/>
            </a:blip>
            <a:srcRect r="52765"/>
            <a:stretch/>
          </p:blipFill>
          <p:spPr>
            <a:xfrm rot="-5400000">
              <a:off x="606237" y="3311212"/>
              <a:ext cx="1219000" cy="243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5"/>
            <p:cNvPicPr preferRelativeResize="0"/>
            <p:nvPr/>
          </p:nvPicPr>
          <p:blipFill rotWithShape="1">
            <a:blip r:embed="rId9">
              <a:alphaModFix/>
            </a:blip>
            <a:srcRect r="49140" b="39098"/>
            <a:stretch/>
          </p:blipFill>
          <p:spPr>
            <a:xfrm flipH="1">
              <a:off x="8103550" y="0"/>
              <a:ext cx="1040450" cy="117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1"/>
          </p:nvPr>
        </p:nvSpPr>
        <p:spPr>
          <a:xfrm>
            <a:off x="4923137" y="2308475"/>
            <a:ext cx="25056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2"/>
          </p:nvPr>
        </p:nvSpPr>
        <p:spPr>
          <a:xfrm>
            <a:off x="1715263" y="2308475"/>
            <a:ext cx="25056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3"/>
          </p:nvPr>
        </p:nvSpPr>
        <p:spPr>
          <a:xfrm>
            <a:off x="1715263" y="1929279"/>
            <a:ext cx="25056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4"/>
          </p:nvPr>
        </p:nvSpPr>
        <p:spPr>
          <a:xfrm>
            <a:off x="4923138" y="1929279"/>
            <a:ext cx="25056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4571999" y="3163"/>
            <a:ext cx="2742676" cy="10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352525" y="3916075"/>
            <a:ext cx="3125401" cy="12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-5400000">
            <a:off x="-2263283" y="2044350"/>
            <a:ext cx="5153025" cy="63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7"/>
          <p:cNvGrpSpPr/>
          <p:nvPr/>
        </p:nvGrpSpPr>
        <p:grpSpPr>
          <a:xfrm rot="10800000">
            <a:off x="8347726" y="2222187"/>
            <a:ext cx="632640" cy="1253501"/>
            <a:chOff x="-3572487" y="2483988"/>
            <a:chExt cx="1284288" cy="2544663"/>
          </a:xfrm>
        </p:grpSpPr>
        <p:sp>
          <p:nvSpPr>
            <p:cNvPr id="87" name="Google Shape;87;p7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-3572487" y="417933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7"/>
          <p:cNvGrpSpPr/>
          <p:nvPr/>
        </p:nvGrpSpPr>
        <p:grpSpPr>
          <a:xfrm>
            <a:off x="-2" y="0"/>
            <a:ext cx="9144001" cy="5143500"/>
            <a:chOff x="-2" y="0"/>
            <a:chExt cx="9144001" cy="5143500"/>
          </a:xfrm>
        </p:grpSpPr>
        <p:pic>
          <p:nvPicPr>
            <p:cNvPr id="91" name="Google Shape;91;p7"/>
            <p:cNvPicPr preferRelativeResize="0"/>
            <p:nvPr/>
          </p:nvPicPr>
          <p:blipFill rotWithShape="1">
            <a:blip r:embed="rId5">
              <a:alphaModFix/>
            </a:blip>
            <a:srcRect r="31436"/>
            <a:stretch/>
          </p:blipFill>
          <p:spPr>
            <a:xfrm>
              <a:off x="-2" y="2845200"/>
              <a:ext cx="1068375" cy="229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7"/>
            <p:cNvPicPr preferRelativeResize="0"/>
            <p:nvPr/>
          </p:nvPicPr>
          <p:blipFill rotWithShape="1">
            <a:blip r:embed="rId6">
              <a:alphaModFix/>
            </a:blip>
            <a:srcRect l="43936"/>
            <a:stretch/>
          </p:blipFill>
          <p:spPr>
            <a:xfrm rot="-5400000">
              <a:off x="1161787" y="-1161788"/>
              <a:ext cx="745000" cy="306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6572200" y="4265300"/>
              <a:ext cx="2571799" cy="87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7"/>
            <p:cNvPicPr preferRelativeResize="0"/>
            <p:nvPr/>
          </p:nvPicPr>
          <p:blipFill rotWithShape="1">
            <a:blip r:embed="rId8">
              <a:alphaModFix/>
            </a:blip>
            <a:srcRect t="57461"/>
            <a:stretch/>
          </p:blipFill>
          <p:spPr>
            <a:xfrm>
              <a:off x="7920049" y="3628650"/>
              <a:ext cx="1223950" cy="1514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713225" y="1064975"/>
            <a:ext cx="44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1"/>
          </p:nvPr>
        </p:nvSpPr>
        <p:spPr>
          <a:xfrm>
            <a:off x="713225" y="1780225"/>
            <a:ext cx="4404000" cy="21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>
            <a:spLocks noGrp="1"/>
          </p:cNvSpPr>
          <p:nvPr>
            <p:ph type="pic" idx="2"/>
          </p:nvPr>
        </p:nvSpPr>
        <p:spPr>
          <a:xfrm>
            <a:off x="5338975" y="672750"/>
            <a:ext cx="2787000" cy="37980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385785" y="2311757"/>
            <a:ext cx="2443550" cy="10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685340" y="1709485"/>
            <a:ext cx="2443550" cy="10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077" y="0"/>
            <a:ext cx="2992723" cy="13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000250" y="200025"/>
            <a:ext cx="51435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8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-5400000" flipH="1">
            <a:off x="2140356" y="-1606375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4423467" y="1631925"/>
            <a:ext cx="187966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8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07" name="Google Shape;107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400000">
              <a:off x="977587" y="2947312"/>
              <a:ext cx="1218600" cy="3173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305225" y="2431475"/>
              <a:ext cx="1838775" cy="271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" y="1"/>
              <a:ext cx="2820775" cy="23730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" name="Google Shape;110;p8"/>
            <p:cNvGrpSpPr/>
            <p:nvPr/>
          </p:nvGrpSpPr>
          <p:grpSpPr>
            <a:xfrm>
              <a:off x="6374425" y="0"/>
              <a:ext cx="2769575" cy="1611925"/>
              <a:chOff x="6374425" y="0"/>
              <a:chExt cx="2769575" cy="1611925"/>
            </a:xfrm>
          </p:grpSpPr>
          <p:pic>
            <p:nvPicPr>
              <p:cNvPr id="111" name="Google Shape;111;p8"/>
              <p:cNvPicPr preferRelativeResize="0"/>
              <p:nvPr/>
            </p:nvPicPr>
            <p:blipFill rotWithShape="1">
              <a:blip r:embed="rId10">
                <a:alphaModFix/>
              </a:blip>
              <a:srcRect l="49857" b="16590"/>
              <a:stretch/>
            </p:blipFill>
            <p:spPr>
              <a:xfrm>
                <a:off x="8103650" y="0"/>
                <a:ext cx="1040351" cy="1611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" name="Google Shape;112;p8"/>
              <p:cNvPicPr preferRelativeResize="0"/>
              <p:nvPr/>
            </p:nvPicPr>
            <p:blipFill rotWithShape="1">
              <a:blip r:embed="rId11">
                <a:alphaModFix/>
              </a:blip>
              <a:srcRect t="38664" b="15114"/>
              <a:stretch/>
            </p:blipFill>
            <p:spPr>
              <a:xfrm rot="10800000" flipH="1">
                <a:off x="6374425" y="0"/>
                <a:ext cx="2769575" cy="380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3" name="Google Shape;11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189300" y="-935875"/>
            <a:ext cx="1316900" cy="31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450725"/>
            <a:ext cx="1316900" cy="31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000250" y="200025"/>
            <a:ext cx="51435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9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5400000">
            <a:off x="1765537" y="-1765538"/>
            <a:ext cx="2056500" cy="55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2918456" y="1606950"/>
            <a:ext cx="1929588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9"/>
          <p:cNvGrpSpPr/>
          <p:nvPr/>
        </p:nvGrpSpPr>
        <p:grpSpPr>
          <a:xfrm>
            <a:off x="-2" y="-1"/>
            <a:ext cx="9144003" cy="5143501"/>
            <a:chOff x="-2" y="-1"/>
            <a:chExt cx="9144003" cy="5143501"/>
          </a:xfrm>
        </p:grpSpPr>
        <p:pic>
          <p:nvPicPr>
            <p:cNvPr id="122" name="Google Shape;122;p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0" y="-1"/>
              <a:ext cx="1927475" cy="2842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9"/>
            <p:cNvPicPr preferRelativeResize="0"/>
            <p:nvPr/>
          </p:nvPicPr>
          <p:blipFill rotWithShape="1">
            <a:blip r:embed="rId8">
              <a:alphaModFix/>
            </a:blip>
            <a:srcRect l="47608" b="18752"/>
            <a:stretch/>
          </p:blipFill>
          <p:spPr>
            <a:xfrm rot="10800000" flipH="1">
              <a:off x="8301401" y="3926426"/>
              <a:ext cx="842600" cy="121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9"/>
            <p:cNvPicPr preferRelativeResize="0"/>
            <p:nvPr/>
          </p:nvPicPr>
          <p:blipFill rotWithShape="1">
            <a:blip r:embed="rId9">
              <a:alphaModFix/>
            </a:blip>
            <a:srcRect l="24545" t="8206"/>
            <a:stretch/>
          </p:blipFill>
          <p:spPr>
            <a:xfrm rot="5400000" flipH="1">
              <a:off x="7066813" y="-1534987"/>
              <a:ext cx="534875" cy="360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737226" y="0"/>
              <a:ext cx="1406775" cy="324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-5400000">
              <a:off x="444498" y="2686548"/>
              <a:ext cx="2012450" cy="2901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9"/>
            <p:cNvPicPr preferRelativeResize="0"/>
            <p:nvPr/>
          </p:nvPicPr>
          <p:blipFill rotWithShape="1">
            <a:blip r:embed="rId12">
              <a:alphaModFix/>
            </a:blip>
            <a:srcRect r="44379"/>
            <a:stretch/>
          </p:blipFill>
          <p:spPr>
            <a:xfrm rot="-5400000">
              <a:off x="6931263" y="2930761"/>
              <a:ext cx="534875" cy="389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9"/>
          <p:cNvSpPr txBox="1">
            <a:spLocks noGrp="1"/>
          </p:cNvSpPr>
          <p:nvPr>
            <p:ph type="title"/>
          </p:nvPr>
        </p:nvSpPr>
        <p:spPr>
          <a:xfrm>
            <a:off x="2135550" y="125205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subTitle" idx="1"/>
          </p:nvPr>
        </p:nvSpPr>
        <p:spPr>
          <a:xfrm>
            <a:off x="2135550" y="3368850"/>
            <a:ext cx="4872900" cy="522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720000" y="40313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9"/>
          <p:cNvPicPr preferRelativeResize="0"/>
          <p:nvPr/>
        </p:nvPicPr>
        <p:blipFill rotWithShape="1">
          <a:blip r:embed="rId2">
            <a:alphaModFix/>
          </a:blip>
          <a:srcRect t="22081"/>
          <a:stretch/>
        </p:blipFill>
        <p:spPr>
          <a:xfrm rot="5400000" flipH="1">
            <a:off x="7173325" y="969550"/>
            <a:ext cx="2947575" cy="10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000250" y="200025"/>
            <a:ext cx="51435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-832987" y="1785487"/>
            <a:ext cx="2970050" cy="13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9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10800000">
            <a:off x="7214422" y="0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9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5400000">
            <a:off x="2332587" y="-1765538"/>
            <a:ext cx="2056500" cy="55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153875"/>
            <a:ext cx="2388575" cy="1989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19"/>
          <p:cNvGrpSpPr/>
          <p:nvPr/>
        </p:nvGrpSpPr>
        <p:grpSpPr>
          <a:xfrm>
            <a:off x="-1" y="0"/>
            <a:ext cx="9151327" cy="5150488"/>
            <a:chOff x="-1" y="0"/>
            <a:chExt cx="9151327" cy="5150488"/>
          </a:xfrm>
        </p:grpSpPr>
        <p:pic>
          <p:nvPicPr>
            <p:cNvPr id="288" name="Google Shape;288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8125200" y="0"/>
              <a:ext cx="1018800" cy="3251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19"/>
            <p:cNvPicPr preferRelativeResize="0"/>
            <p:nvPr/>
          </p:nvPicPr>
          <p:blipFill rotWithShape="1">
            <a:blip r:embed="rId9">
              <a:alphaModFix/>
            </a:blip>
            <a:srcRect b="5873"/>
            <a:stretch/>
          </p:blipFill>
          <p:spPr>
            <a:xfrm rot="-5400000" flipH="1">
              <a:off x="6931264" y="-1289538"/>
              <a:ext cx="930525" cy="350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1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0" y="0"/>
              <a:ext cx="1625550" cy="2359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19"/>
            <p:cNvPicPr preferRelativeResize="0"/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 rot="-5400000">
              <a:off x="1717262" y="1431287"/>
              <a:ext cx="2000250" cy="5434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5400000">
              <a:off x="1197312" y="2860200"/>
              <a:ext cx="1092975" cy="348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5400000" flipH="1">
              <a:off x="7124788" y="3124288"/>
              <a:ext cx="1120400" cy="2918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19"/>
          <p:cNvSpPr txBox="1">
            <a:spLocks noGrp="1"/>
          </p:cNvSpPr>
          <p:nvPr>
            <p:ph type="title"/>
          </p:nvPr>
        </p:nvSpPr>
        <p:spPr>
          <a:xfrm>
            <a:off x="2669257" y="527438"/>
            <a:ext cx="38055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subTitle" idx="1"/>
          </p:nvPr>
        </p:nvSpPr>
        <p:spPr>
          <a:xfrm>
            <a:off x="2669225" y="1611887"/>
            <a:ext cx="38055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9"/>
          <p:cNvSpPr txBox="1"/>
          <p:nvPr/>
        </p:nvSpPr>
        <p:spPr>
          <a:xfrm>
            <a:off x="2669225" y="3528875"/>
            <a:ext cx="38055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endParaRPr sz="1200" b="1" u="sng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2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737100" y="737100"/>
            <a:ext cx="2628175" cy="11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656375" y="3612175"/>
            <a:ext cx="3487625" cy="15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20"/>
          <p:cNvGrpSpPr/>
          <p:nvPr/>
        </p:nvGrpSpPr>
        <p:grpSpPr>
          <a:xfrm>
            <a:off x="0" y="0"/>
            <a:ext cx="2220050" cy="5143499"/>
            <a:chOff x="0" y="0"/>
            <a:chExt cx="2220050" cy="5143499"/>
          </a:xfrm>
        </p:grpSpPr>
        <p:pic>
          <p:nvPicPr>
            <p:cNvPr id="302" name="Google Shape;30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2257920"/>
              <a:ext cx="713225" cy="2885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0"/>
            <p:cNvPicPr preferRelativeResize="0"/>
            <p:nvPr/>
          </p:nvPicPr>
          <p:blipFill rotWithShape="1">
            <a:blip r:embed="rId5">
              <a:alphaModFix/>
            </a:blip>
            <a:srcRect r="17287" b="34452"/>
            <a:stretch/>
          </p:blipFill>
          <p:spPr>
            <a:xfrm>
              <a:off x="0" y="0"/>
              <a:ext cx="2220050" cy="1480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4" name="Google Shape;30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1606956" y="1606950"/>
            <a:ext cx="192958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65" r:id="rId8"/>
    <p:sldLayoutId id="2147483666" r:id="rId9"/>
    <p:sldLayoutId id="214748366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5"/>
          <p:cNvGrpSpPr/>
          <p:nvPr/>
        </p:nvGrpSpPr>
        <p:grpSpPr>
          <a:xfrm>
            <a:off x="6655696" y="734867"/>
            <a:ext cx="1632625" cy="461018"/>
            <a:chOff x="-2385729" y="3580104"/>
            <a:chExt cx="1632625" cy="461018"/>
          </a:xfrm>
        </p:grpSpPr>
        <p:sp>
          <p:nvSpPr>
            <p:cNvPr id="325" name="Google Shape;325;p25"/>
            <p:cNvSpPr/>
            <p:nvPr/>
          </p:nvSpPr>
          <p:spPr>
            <a:xfrm rot="5400000">
              <a:off x="-121590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5"/>
            <p:cNvSpPr/>
            <p:nvPr/>
          </p:nvSpPr>
          <p:spPr>
            <a:xfrm rot="5400000">
              <a:off x="-1799925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5"/>
            <p:cNvSpPr/>
            <p:nvPr/>
          </p:nvSpPr>
          <p:spPr>
            <a:xfrm rot="5400000">
              <a:off x="-238395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25"/>
          <p:cNvGrpSpPr/>
          <p:nvPr/>
        </p:nvGrpSpPr>
        <p:grpSpPr>
          <a:xfrm rot="10800000">
            <a:off x="713226" y="3054737"/>
            <a:ext cx="632640" cy="1253501"/>
            <a:chOff x="-3572487" y="2483988"/>
            <a:chExt cx="1284288" cy="2544663"/>
          </a:xfrm>
        </p:grpSpPr>
        <p:sp>
          <p:nvSpPr>
            <p:cNvPr id="329" name="Google Shape;329;p25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-3572487" y="417933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25"/>
          <p:cNvSpPr txBox="1">
            <a:spLocks noGrp="1"/>
          </p:cNvSpPr>
          <p:nvPr>
            <p:ph type="ctrTitle"/>
          </p:nvPr>
        </p:nvSpPr>
        <p:spPr>
          <a:xfrm>
            <a:off x="1644589" y="1049376"/>
            <a:ext cx="5535408" cy="18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 err="1">
                <a:latin typeface="Arial Black" panose="020B0A04020102020204" pitchFamily="34" charset="0"/>
              </a:rPr>
              <a:t>Rockbuster</a:t>
            </a:r>
            <a:r>
              <a:rPr lang="en-IN" sz="3200" dirty="0">
                <a:latin typeface="Arial Black" panose="020B0A04020102020204" pitchFamily="34" charset="0"/>
              </a:rPr>
              <a:t> Stealth LLC</a:t>
            </a:r>
            <a:br>
              <a:rPr lang="en-IN" sz="3200" dirty="0">
                <a:latin typeface="Arial Black" panose="020B0A04020102020204" pitchFamily="34" charset="0"/>
              </a:rPr>
            </a:br>
            <a:r>
              <a:rPr lang="en-IN" sz="3200" dirty="0">
                <a:latin typeface="Arial Black" panose="020B0A04020102020204" pitchFamily="34" charset="0"/>
              </a:rPr>
              <a:t> Data Analysis Project.</a:t>
            </a:r>
            <a:endParaRPr sz="3200" dirty="0">
              <a:latin typeface="Arial Black" panose="020B0A04020102020204" pitchFamily="34" charset="0"/>
            </a:endParaRPr>
          </a:p>
        </p:txBody>
      </p:sp>
      <p:sp>
        <p:nvSpPr>
          <p:cNvPr id="333" name="Google Shape;333;p25"/>
          <p:cNvSpPr txBox="1">
            <a:spLocks noGrp="1"/>
          </p:cNvSpPr>
          <p:nvPr>
            <p:ph type="subTitle" idx="1"/>
          </p:nvPr>
        </p:nvSpPr>
        <p:spPr>
          <a:xfrm>
            <a:off x="2597250" y="3302988"/>
            <a:ext cx="3949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en-IN" dirty="0"/>
              <a:t>a</a:t>
            </a:r>
            <a:r>
              <a:rPr lang="en" dirty="0"/>
              <a:t>y 2024, by Shruti Dubey.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8A40EC-299A-4B82-861A-7D835524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657" y="821135"/>
            <a:ext cx="4404000" cy="572700"/>
          </a:xfrm>
        </p:spPr>
        <p:txBody>
          <a:bodyPr/>
          <a:lstStyle/>
          <a:p>
            <a:r>
              <a:rPr lang="de-DE" dirty="0"/>
              <a:t>          </a:t>
            </a:r>
            <a:r>
              <a:rPr lang="de-DE" b="1" dirty="0" err="1"/>
              <a:t>Conclusion</a:t>
            </a:r>
            <a:endParaRPr lang="en-IN" b="1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05D02D9-0227-4D3F-9318-3122A8ED4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7961" y="1707072"/>
            <a:ext cx="5846072" cy="2834447"/>
          </a:xfrm>
        </p:spPr>
        <p:txBody>
          <a:bodyPr/>
          <a:lstStyle/>
          <a:p>
            <a:r>
              <a:rPr lang="en-IN" dirty="0"/>
              <a:t> Most of our customers come from countries where English is not the primary language. This means we need to adjust our content and strategies to better fit their cultural backgrounds.</a:t>
            </a:r>
          </a:p>
          <a:p>
            <a:pPr marL="152400" indent="0">
              <a:buNone/>
            </a:pPr>
            <a:endParaRPr lang="en-IN" dirty="0"/>
          </a:p>
          <a:p>
            <a:r>
              <a:rPr lang="en-IN" dirty="0"/>
              <a:t>Our collection mainly consists of English-language films from 2006 onwards, which might limit our appeal to a wider audience. On average, customers rent movies for about five days. Offering more flexibility in our rental options could improve overall customer satisfaction and engagement.</a:t>
            </a:r>
          </a:p>
          <a:p>
            <a:pPr marL="152400" indent="0">
              <a:buNone/>
            </a:pPr>
            <a:endParaRPr lang="en-IN" dirty="0"/>
          </a:p>
          <a:p>
            <a:r>
              <a:rPr lang="en-IN" dirty="0"/>
              <a:t>Some specific countries contribute the most to our revenue, so we should focus our marketing efforts on those regions and tailor them to the preferences of their populations.</a:t>
            </a:r>
          </a:p>
        </p:txBody>
      </p:sp>
    </p:spTree>
    <p:extLst>
      <p:ext uri="{BB962C8B-B14F-4D97-AF65-F5344CB8AC3E}">
        <p14:creationId xmlns:p14="http://schemas.microsoft.com/office/powerpoint/2010/main" val="2172953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4"/>
          <p:cNvSpPr txBox="1">
            <a:spLocks noGrp="1"/>
          </p:cNvSpPr>
          <p:nvPr>
            <p:ph type="title"/>
          </p:nvPr>
        </p:nvSpPr>
        <p:spPr>
          <a:xfrm>
            <a:off x="2669213" y="527622"/>
            <a:ext cx="38055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674" name="Google Shape;674;p44"/>
          <p:cNvSpPr txBox="1">
            <a:spLocks noGrp="1"/>
          </p:cNvSpPr>
          <p:nvPr>
            <p:ph type="subTitle" idx="1"/>
          </p:nvPr>
        </p:nvSpPr>
        <p:spPr>
          <a:xfrm>
            <a:off x="2621127" y="1615486"/>
            <a:ext cx="38055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de-DE" dirty="0"/>
              <a:t>shrutidubey045@gmail.com</a:t>
            </a:r>
            <a:endParaRPr dirty="0"/>
          </a:p>
        </p:txBody>
      </p:sp>
      <p:sp>
        <p:nvSpPr>
          <p:cNvPr id="676" name="Google Shape;676;p44"/>
          <p:cNvSpPr/>
          <p:nvPr/>
        </p:nvSpPr>
        <p:spPr>
          <a:xfrm>
            <a:off x="3553388" y="2864069"/>
            <a:ext cx="471300" cy="471300"/>
          </a:xfrm>
          <a:prstGeom prst="roundRect">
            <a:avLst>
              <a:gd name="adj" fmla="val 0"/>
            </a:avLst>
          </a:prstGeom>
          <a:solidFill>
            <a:srgbClr val="FFFFFF">
              <a:alpha val="881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4336313" y="2864069"/>
            <a:ext cx="471300" cy="471300"/>
          </a:xfrm>
          <a:prstGeom prst="roundRect">
            <a:avLst>
              <a:gd name="adj" fmla="val 0"/>
            </a:avLst>
          </a:prstGeom>
          <a:solidFill>
            <a:srgbClr val="FFFFFF">
              <a:alpha val="881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4"/>
          <p:cNvSpPr/>
          <p:nvPr/>
        </p:nvSpPr>
        <p:spPr>
          <a:xfrm>
            <a:off x="5119238" y="2864069"/>
            <a:ext cx="471300" cy="471300"/>
          </a:xfrm>
          <a:prstGeom prst="roundRect">
            <a:avLst>
              <a:gd name="adj" fmla="val 0"/>
            </a:avLst>
          </a:prstGeom>
          <a:solidFill>
            <a:srgbClr val="FFFFFF">
              <a:alpha val="881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44"/>
          <p:cNvGrpSpPr/>
          <p:nvPr/>
        </p:nvGrpSpPr>
        <p:grpSpPr>
          <a:xfrm>
            <a:off x="3624963" y="2935648"/>
            <a:ext cx="328154" cy="328154"/>
            <a:chOff x="4933458" y="1687279"/>
            <a:chExt cx="397907" cy="397907"/>
          </a:xfrm>
        </p:grpSpPr>
        <p:sp>
          <p:nvSpPr>
            <p:cNvPr id="680" name="Google Shape;680;p44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44"/>
          <p:cNvGrpSpPr/>
          <p:nvPr/>
        </p:nvGrpSpPr>
        <p:grpSpPr>
          <a:xfrm>
            <a:off x="5190823" y="2935663"/>
            <a:ext cx="328137" cy="328137"/>
            <a:chOff x="1379798" y="1723250"/>
            <a:chExt cx="397887" cy="397887"/>
          </a:xfrm>
        </p:grpSpPr>
        <p:sp>
          <p:nvSpPr>
            <p:cNvPr id="683" name="Google Shape;683;p44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44"/>
          <p:cNvGrpSpPr/>
          <p:nvPr/>
        </p:nvGrpSpPr>
        <p:grpSpPr>
          <a:xfrm>
            <a:off x="4407909" y="2935663"/>
            <a:ext cx="328120" cy="328137"/>
            <a:chOff x="864491" y="1723250"/>
            <a:chExt cx="397866" cy="397887"/>
          </a:xfrm>
        </p:grpSpPr>
        <p:sp>
          <p:nvSpPr>
            <p:cNvPr id="688" name="Google Shape;688;p44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4"/>
          <p:cNvGrpSpPr/>
          <p:nvPr/>
        </p:nvGrpSpPr>
        <p:grpSpPr>
          <a:xfrm rot="10800000">
            <a:off x="784413" y="3668819"/>
            <a:ext cx="1632625" cy="461018"/>
            <a:chOff x="-2385729" y="3580104"/>
            <a:chExt cx="1632625" cy="461018"/>
          </a:xfrm>
        </p:grpSpPr>
        <p:sp>
          <p:nvSpPr>
            <p:cNvPr id="692" name="Google Shape;692;p44"/>
            <p:cNvSpPr/>
            <p:nvPr/>
          </p:nvSpPr>
          <p:spPr>
            <a:xfrm rot="5400000">
              <a:off x="-121590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4"/>
            <p:cNvSpPr/>
            <p:nvPr/>
          </p:nvSpPr>
          <p:spPr>
            <a:xfrm rot="5400000">
              <a:off x="-1799925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44"/>
            <p:cNvSpPr/>
            <p:nvPr/>
          </p:nvSpPr>
          <p:spPr>
            <a:xfrm rot="5400000">
              <a:off x="-238395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5" name="Google Shape;695;p44"/>
          <p:cNvGrpSpPr/>
          <p:nvPr/>
        </p:nvGrpSpPr>
        <p:grpSpPr>
          <a:xfrm>
            <a:off x="7726869" y="1013667"/>
            <a:ext cx="632640" cy="1253501"/>
            <a:chOff x="-3572487" y="2483988"/>
            <a:chExt cx="1284288" cy="2544663"/>
          </a:xfrm>
        </p:grpSpPr>
        <p:sp>
          <p:nvSpPr>
            <p:cNvPr id="696" name="Google Shape;696;p44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-3572487" y="417933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8587" b="8596"/>
          <a:stretch/>
        </p:blipFill>
        <p:spPr>
          <a:xfrm>
            <a:off x="8656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sp>
        <p:nvSpPr>
          <p:cNvPr id="378" name="Google Shape;378;p29"/>
          <p:cNvSpPr/>
          <p:nvPr/>
        </p:nvSpPr>
        <p:spPr>
          <a:xfrm>
            <a:off x="4507975" y="1554451"/>
            <a:ext cx="1163700" cy="1040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B1B21"/>
              </a:solidFill>
            </a:endParaRPr>
          </a:p>
        </p:txBody>
      </p:sp>
      <p:sp>
        <p:nvSpPr>
          <p:cNvPr id="379" name="Google Shape;379;p29"/>
          <p:cNvSpPr txBox="1">
            <a:spLocks noGrp="1"/>
          </p:cNvSpPr>
          <p:nvPr>
            <p:ph type="title"/>
          </p:nvPr>
        </p:nvSpPr>
        <p:spPr>
          <a:xfrm>
            <a:off x="4471975" y="2747250"/>
            <a:ext cx="3958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80" name="Google Shape;380;p29"/>
          <p:cNvSpPr txBox="1">
            <a:spLocks noGrp="1"/>
          </p:cNvSpPr>
          <p:nvPr>
            <p:ph type="title" idx="2"/>
          </p:nvPr>
        </p:nvSpPr>
        <p:spPr>
          <a:xfrm>
            <a:off x="4471975" y="1653738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81" name="Google Shape;381;p29"/>
          <p:cNvGrpSpPr/>
          <p:nvPr/>
        </p:nvGrpSpPr>
        <p:grpSpPr>
          <a:xfrm>
            <a:off x="3837771" y="4142992"/>
            <a:ext cx="1048600" cy="461018"/>
            <a:chOff x="-2385729" y="3580104"/>
            <a:chExt cx="1048600" cy="461018"/>
          </a:xfrm>
        </p:grpSpPr>
        <p:sp>
          <p:nvSpPr>
            <p:cNvPr id="382" name="Google Shape;382;p29"/>
            <p:cNvSpPr/>
            <p:nvPr/>
          </p:nvSpPr>
          <p:spPr>
            <a:xfrm rot="5400000">
              <a:off x="-1799925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9"/>
            <p:cNvSpPr/>
            <p:nvPr/>
          </p:nvSpPr>
          <p:spPr>
            <a:xfrm rot="5400000">
              <a:off x="-238395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" name="Google Shape;384;p29"/>
          <p:cNvGrpSpPr/>
          <p:nvPr/>
        </p:nvGrpSpPr>
        <p:grpSpPr>
          <a:xfrm rot="5400000">
            <a:off x="7549558" y="437444"/>
            <a:ext cx="632640" cy="836737"/>
            <a:chOff x="-3572487" y="2483988"/>
            <a:chExt cx="1284288" cy="1698613"/>
          </a:xfrm>
        </p:grpSpPr>
        <p:sp>
          <p:nvSpPr>
            <p:cNvPr id="385" name="Google Shape;385;p29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"/>
          <p:cNvSpPr txBox="1">
            <a:spLocks noGrp="1"/>
          </p:cNvSpPr>
          <p:nvPr>
            <p:ph type="subTitle" idx="4"/>
          </p:nvPr>
        </p:nvSpPr>
        <p:spPr>
          <a:xfrm>
            <a:off x="4923138" y="1929279"/>
            <a:ext cx="25056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Objective</a:t>
            </a:r>
            <a:endParaRPr dirty="0"/>
          </a:p>
        </p:txBody>
      </p:sp>
      <p:sp>
        <p:nvSpPr>
          <p:cNvPr id="392" name="Google Shape;392;p3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93" name="Google Shape;393;p30"/>
          <p:cNvSpPr txBox="1">
            <a:spLocks noGrp="1"/>
          </p:cNvSpPr>
          <p:nvPr>
            <p:ph type="subTitle" idx="1"/>
          </p:nvPr>
        </p:nvSpPr>
        <p:spPr>
          <a:xfrm>
            <a:off x="4923136" y="2308475"/>
            <a:ext cx="3608863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The </a:t>
            </a:r>
            <a:r>
              <a:rPr lang="en-IN" dirty="0" err="1"/>
              <a:t>Rockbuster</a:t>
            </a:r>
            <a:r>
              <a:rPr lang="en-IN" dirty="0"/>
              <a:t> Stealth Management Board has asked a series of business questions and they expect data-driven answers that they can use for their 2020 company strategy.</a:t>
            </a:r>
            <a:endParaRPr dirty="0"/>
          </a:p>
        </p:txBody>
      </p:sp>
      <p:sp>
        <p:nvSpPr>
          <p:cNvPr id="394" name="Google Shape;394;p30"/>
          <p:cNvSpPr txBox="1">
            <a:spLocks noGrp="1"/>
          </p:cNvSpPr>
          <p:nvPr>
            <p:ph type="subTitle" idx="2"/>
          </p:nvPr>
        </p:nvSpPr>
        <p:spPr>
          <a:xfrm>
            <a:off x="720000" y="2308475"/>
            <a:ext cx="3500863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/>
              <a:t>Rockbuster</a:t>
            </a:r>
            <a:r>
              <a:rPr lang="en-IN" dirty="0"/>
              <a:t> Stealth LLC is a movie rental company that used to have stores around the world. Facing stiff competition from streaming services such as Netflix and Amazon Prime, the </a:t>
            </a:r>
            <a:r>
              <a:rPr lang="en-IN" dirty="0" err="1"/>
              <a:t>Rockbuster</a:t>
            </a:r>
            <a:r>
              <a:rPr lang="en-IN" dirty="0"/>
              <a:t> Stealth management team is planning to use its existing movie licenses to launch an online video rental service in order to stay competitive.</a:t>
            </a:r>
            <a:endParaRPr dirty="0"/>
          </a:p>
        </p:txBody>
      </p:sp>
      <p:sp>
        <p:nvSpPr>
          <p:cNvPr id="395" name="Google Shape;395;p30"/>
          <p:cNvSpPr txBox="1">
            <a:spLocks noGrp="1"/>
          </p:cNvSpPr>
          <p:nvPr>
            <p:ph type="subTitle" idx="3"/>
          </p:nvPr>
        </p:nvSpPr>
        <p:spPr>
          <a:xfrm>
            <a:off x="1715263" y="1929279"/>
            <a:ext cx="25056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company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90896FE-AB02-44BF-AA91-5641EC610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025" y="532175"/>
            <a:ext cx="4404000" cy="572700"/>
          </a:xfrm>
        </p:spPr>
        <p:txBody>
          <a:bodyPr/>
          <a:lstStyle/>
          <a:p>
            <a:r>
              <a:rPr lang="de-DE" dirty="0"/>
              <a:t>          </a:t>
            </a:r>
            <a:r>
              <a:rPr lang="de-DE" b="1" dirty="0"/>
              <a:t>Questions</a:t>
            </a:r>
            <a:endParaRPr lang="en-IN" b="1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99F87E5-08BF-49AD-9425-6D347A3F2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0576" y="1104875"/>
            <a:ext cx="6292800" cy="2865599"/>
          </a:xfrm>
        </p:spPr>
        <p:txBody>
          <a:bodyPr/>
          <a:lstStyle/>
          <a:p>
            <a:pPr marL="152400" indent="0">
              <a:buNone/>
            </a:pPr>
            <a:r>
              <a:rPr lang="en-IN" sz="1600" dirty="0"/>
              <a:t>   </a:t>
            </a:r>
          </a:p>
          <a:p>
            <a:pPr marL="381000" indent="-228600">
              <a:lnSpc>
                <a:spcPct val="200000"/>
              </a:lnSpc>
              <a:buFont typeface="+mj-lt"/>
              <a:buAutoNum type="arabicParenR"/>
            </a:pPr>
            <a:r>
              <a:rPr lang="en-IN" dirty="0"/>
              <a:t>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movies contributed the most/least to revenue gain?   </a:t>
            </a:r>
          </a:p>
          <a:p>
            <a:pPr marL="381000" indent="-228600">
              <a:lnSpc>
                <a:spcPct val="200000"/>
              </a:lnSpc>
              <a:buFont typeface="+mj-lt"/>
              <a:buAutoNum type="arabicParenR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What was the average rental duration for all videos?   </a:t>
            </a:r>
          </a:p>
          <a:p>
            <a:pPr marL="381000" indent="-228600">
              <a:lnSpc>
                <a:spcPct val="200000"/>
              </a:lnSpc>
              <a:buFont typeface="+mj-lt"/>
              <a:buAutoNum type="arabicParenR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Which countries are </a:t>
            </a:r>
            <a:r>
              <a:rPr lang="en-IN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Rockbuster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customers based in?   </a:t>
            </a:r>
          </a:p>
          <a:p>
            <a:pPr marL="381000" indent="-228600">
              <a:lnSpc>
                <a:spcPct val="200000"/>
              </a:lnSpc>
              <a:buFont typeface="+mj-lt"/>
              <a:buAutoNum type="arabicParenR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Where are customers with a high lifetime value based?  </a:t>
            </a:r>
          </a:p>
          <a:p>
            <a:pPr marL="381000" indent="-228600">
              <a:lnSpc>
                <a:spcPct val="200000"/>
              </a:lnSpc>
              <a:buFont typeface="+mj-lt"/>
              <a:buAutoNum type="arabicParenR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Do sales figures vary between geographic regions?  </a:t>
            </a:r>
          </a:p>
        </p:txBody>
      </p:sp>
    </p:spTree>
    <p:extLst>
      <p:ext uri="{BB962C8B-B14F-4D97-AF65-F5344CB8AC3E}">
        <p14:creationId xmlns:p14="http://schemas.microsoft.com/office/powerpoint/2010/main" val="67110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B310734-DC67-4474-963E-9A1B5FD4444D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946800" y="1616399"/>
            <a:ext cx="7394400" cy="2735999"/>
          </a:xfrm>
        </p:spPr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7B110E2-9C8B-4883-A199-38CB9DB15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00" y="458548"/>
            <a:ext cx="7704000" cy="851851"/>
          </a:xfrm>
        </p:spPr>
        <p:txBody>
          <a:bodyPr/>
          <a:lstStyle/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movies</a:t>
            </a:r>
            <a:r>
              <a:rPr lang="de-DE" dirty="0"/>
              <a:t> </a:t>
            </a:r>
            <a:r>
              <a:rPr lang="de-DE" dirty="0" err="1"/>
              <a:t>contributed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/least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revenue</a:t>
            </a:r>
            <a:r>
              <a:rPr lang="de-DE" dirty="0"/>
              <a:t> </a:t>
            </a:r>
            <a:r>
              <a:rPr lang="de-DE" dirty="0" err="1"/>
              <a:t>gain</a:t>
            </a:r>
            <a:r>
              <a:rPr lang="de-DE" dirty="0"/>
              <a:t>?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575FBA-524A-49A6-B131-2BCB1D04B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00" y="1634399"/>
            <a:ext cx="76536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81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C53952B1-0AE1-41D2-8156-9552B5761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500" y="2149452"/>
            <a:ext cx="4043100" cy="831348"/>
          </a:xfrm>
        </p:spPr>
        <p:txBody>
          <a:bodyPr/>
          <a:lstStyle/>
          <a:p>
            <a:r>
              <a:rPr lang="de-DE" b="1" dirty="0" err="1">
                <a:latin typeface="Aldrich" panose="020B0604020202020204" charset="0"/>
              </a:rPr>
              <a:t>What</a:t>
            </a:r>
            <a:r>
              <a:rPr lang="de-DE" b="1" dirty="0">
                <a:latin typeface="Aldrich" panose="020B0604020202020204" charset="0"/>
              </a:rPr>
              <a:t> was </a:t>
            </a:r>
            <a:r>
              <a:rPr lang="de-DE" b="1" dirty="0" err="1">
                <a:latin typeface="Aldrich" panose="020B0604020202020204" charset="0"/>
              </a:rPr>
              <a:t>the</a:t>
            </a:r>
            <a:r>
              <a:rPr lang="de-DE" b="1" dirty="0">
                <a:latin typeface="Aldrich" panose="020B0604020202020204" charset="0"/>
              </a:rPr>
              <a:t> </a:t>
            </a:r>
            <a:r>
              <a:rPr lang="de-DE" b="1" dirty="0" err="1">
                <a:latin typeface="Aldrich" panose="020B0604020202020204" charset="0"/>
              </a:rPr>
              <a:t>average</a:t>
            </a:r>
            <a:r>
              <a:rPr lang="de-DE" b="1" dirty="0">
                <a:latin typeface="Aldrich" panose="020B0604020202020204" charset="0"/>
              </a:rPr>
              <a:t> </a:t>
            </a:r>
            <a:r>
              <a:rPr lang="de-DE" b="1" dirty="0" err="1">
                <a:latin typeface="Aldrich" panose="020B0604020202020204" charset="0"/>
              </a:rPr>
              <a:t>rental</a:t>
            </a:r>
            <a:r>
              <a:rPr lang="de-DE" b="1" dirty="0">
                <a:latin typeface="Aldrich" panose="020B0604020202020204" charset="0"/>
              </a:rPr>
              <a:t> </a:t>
            </a:r>
            <a:r>
              <a:rPr lang="de-DE" b="1" dirty="0" err="1">
                <a:latin typeface="Aldrich" panose="020B0604020202020204" charset="0"/>
              </a:rPr>
              <a:t>duration</a:t>
            </a:r>
            <a:r>
              <a:rPr lang="de-DE" b="1" dirty="0">
                <a:latin typeface="Aldrich" panose="020B0604020202020204" charset="0"/>
              </a:rPr>
              <a:t> </a:t>
            </a:r>
            <a:r>
              <a:rPr lang="de-DE" b="1" dirty="0" err="1">
                <a:latin typeface="Aldrich" panose="020B0604020202020204" charset="0"/>
              </a:rPr>
              <a:t>for</a:t>
            </a:r>
            <a:r>
              <a:rPr lang="de-DE" b="1" dirty="0">
                <a:latin typeface="Aldrich" panose="020B0604020202020204" charset="0"/>
              </a:rPr>
              <a:t> all </a:t>
            </a:r>
            <a:r>
              <a:rPr lang="de-DE" b="1" dirty="0" err="1">
                <a:latin typeface="Aldrich" panose="020B0604020202020204" charset="0"/>
              </a:rPr>
              <a:t>videos</a:t>
            </a:r>
            <a:r>
              <a:rPr lang="de-DE" b="1" dirty="0">
                <a:latin typeface="Aldrich" panose="020B0604020202020204" charset="0"/>
              </a:rPr>
              <a:t>?</a:t>
            </a:r>
            <a:endParaRPr lang="en-IN" b="1" dirty="0">
              <a:latin typeface="Aldrich" panose="020B060402020202020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98A31A-1711-4379-8A2F-D24AE34E8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376" y="822960"/>
            <a:ext cx="3377300" cy="39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9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B8DD1BDA-ABE3-43E4-B92C-9041C5D78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7778" y="631186"/>
            <a:ext cx="6039198" cy="423422"/>
          </a:xfrm>
        </p:spPr>
        <p:txBody>
          <a:bodyPr/>
          <a:lstStyle/>
          <a:p>
            <a:r>
              <a:rPr lang="de-DE" b="1" dirty="0" err="1">
                <a:latin typeface="Aldrich" panose="020B0604020202020204" charset="0"/>
              </a:rPr>
              <a:t>Which</a:t>
            </a:r>
            <a:r>
              <a:rPr lang="de-DE" b="1" dirty="0">
                <a:latin typeface="Aldrich" panose="020B0604020202020204" charset="0"/>
              </a:rPr>
              <a:t> countries </a:t>
            </a:r>
            <a:r>
              <a:rPr lang="de-DE" b="1" dirty="0" err="1">
                <a:latin typeface="Aldrich" panose="020B0604020202020204" charset="0"/>
              </a:rPr>
              <a:t>are</a:t>
            </a:r>
            <a:r>
              <a:rPr lang="de-DE" b="1" dirty="0">
                <a:latin typeface="Aldrich" panose="020B0604020202020204" charset="0"/>
              </a:rPr>
              <a:t> </a:t>
            </a:r>
            <a:r>
              <a:rPr lang="de-DE" b="1" dirty="0" err="1">
                <a:latin typeface="Aldrich" panose="020B0604020202020204" charset="0"/>
              </a:rPr>
              <a:t>Rockbuster</a:t>
            </a:r>
            <a:r>
              <a:rPr lang="de-DE" b="1" dirty="0">
                <a:latin typeface="Aldrich" panose="020B0604020202020204" charset="0"/>
              </a:rPr>
              <a:t> </a:t>
            </a:r>
            <a:r>
              <a:rPr lang="de-DE" b="1" dirty="0" err="1">
                <a:latin typeface="Aldrich" panose="020B0604020202020204" charset="0"/>
              </a:rPr>
              <a:t>customers</a:t>
            </a:r>
            <a:r>
              <a:rPr lang="de-DE" b="1" dirty="0">
                <a:latin typeface="Aldrich" panose="020B0604020202020204" charset="0"/>
              </a:rPr>
              <a:t> </a:t>
            </a:r>
            <a:r>
              <a:rPr lang="de-DE" b="1" dirty="0" err="1">
                <a:latin typeface="Aldrich" panose="020B0604020202020204" charset="0"/>
              </a:rPr>
              <a:t>based</a:t>
            </a:r>
            <a:r>
              <a:rPr lang="de-DE" b="1" dirty="0">
                <a:latin typeface="Aldrich" panose="020B0604020202020204" charset="0"/>
              </a:rPr>
              <a:t> in?</a:t>
            </a:r>
            <a:endParaRPr lang="en-IN" b="1" dirty="0">
              <a:latin typeface="Aldrich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46BB86-BBE3-4DB4-AF37-3D488851C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848" y="1138585"/>
            <a:ext cx="5858501" cy="35346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C2AF1A-037F-488A-A628-2B12EF867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8585"/>
            <a:ext cx="2920228" cy="370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71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D925C9E-5C2F-449E-91CD-D892F352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04" y="1141680"/>
            <a:ext cx="3091801" cy="489505"/>
          </a:xfrm>
        </p:spPr>
        <p:txBody>
          <a:bodyPr/>
          <a:lstStyle/>
          <a:p>
            <a:r>
              <a:rPr lang="en-IN" sz="1800" b="1" dirty="0">
                <a:solidFill>
                  <a:schemeClr val="tx1"/>
                </a:solidFill>
                <a:effectLst/>
                <a:latin typeface="Aldrich" panose="020B0604020202020204" charset="0"/>
              </a:rPr>
              <a:t>Where are customers with a high lifetime value based? </a:t>
            </a:r>
            <a:endParaRPr lang="en-IN" sz="1800" b="1" dirty="0">
              <a:solidFill>
                <a:schemeClr val="tx1"/>
              </a:solidFill>
              <a:latin typeface="Aldrich" panose="020B0604020202020204" charset="0"/>
            </a:endParaRP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434D00FF-6040-45D6-9F9D-4517DC615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134" y="1533454"/>
            <a:ext cx="2840743" cy="2672341"/>
          </a:xfrm>
        </p:spPr>
        <p:txBody>
          <a:bodyPr/>
          <a:lstStyle/>
          <a:p>
            <a:pPr marL="381000" indent="-228600">
              <a:buAutoNum type="arabicParenR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India – 6,035</a:t>
            </a:r>
          </a:p>
          <a:p>
            <a:pPr marL="381000" indent="-228600">
              <a:buAutoNum type="arabicParenR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China- 5,251</a:t>
            </a:r>
          </a:p>
          <a:p>
            <a:pPr marL="381000" indent="-228600">
              <a:buAutoNum type="arabicParenR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United States-3,685</a:t>
            </a:r>
          </a:p>
          <a:p>
            <a:pPr marL="381000" indent="-228600">
              <a:buAutoNum type="arabicParenR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Japan-3,123</a:t>
            </a:r>
          </a:p>
          <a:p>
            <a:pPr marL="381000" indent="-228600">
              <a:buAutoNum type="arabicParenR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Mexico-3,000</a:t>
            </a:r>
          </a:p>
          <a:p>
            <a:pPr marL="381000" indent="-228600">
              <a:buAutoNum type="arabicParenR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Brazil-2,919</a:t>
            </a:r>
          </a:p>
          <a:p>
            <a:pPr marL="381000" indent="-228600">
              <a:buAutoNum type="arabicParenR"/>
            </a:pP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Russian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Federation-2,750</a:t>
            </a:r>
          </a:p>
          <a:p>
            <a:pPr marL="381000" indent="-228600">
              <a:buAutoNum type="arabicParenR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Philippines-2,220</a:t>
            </a:r>
          </a:p>
          <a:p>
            <a:pPr marL="381000" indent="-228600">
              <a:buAutoNum type="arabicParenR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Turkey- 1,498</a:t>
            </a:r>
          </a:p>
          <a:p>
            <a:pPr marL="381000" indent="-228600">
              <a:buAutoNum type="arabicParenR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Indonesia-1,410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3DECA99-8FD6-48A3-A761-EE6F89D12AE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21518" r="21518"/>
          <a:stretch/>
        </p:blipFill>
        <p:spPr>
          <a:xfrm>
            <a:off x="3805026" y="672750"/>
            <a:ext cx="4625749" cy="3798000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A88418-9EB4-42CB-8387-118775248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026" y="672750"/>
            <a:ext cx="4659840" cy="41361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F64397-141D-41BA-A311-B0D48468F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43" y="881921"/>
            <a:ext cx="1035323" cy="4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3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B8DD1BDA-ABE3-43E4-B92C-9041C5D78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450" y="612898"/>
            <a:ext cx="5049150" cy="445200"/>
          </a:xfrm>
        </p:spPr>
        <p:txBody>
          <a:bodyPr/>
          <a:lstStyle/>
          <a:p>
            <a:r>
              <a:rPr lang="de-DE" b="1" dirty="0"/>
              <a:t>Do </a:t>
            </a:r>
            <a:r>
              <a:rPr lang="de-DE" b="1" dirty="0" err="1"/>
              <a:t>sales</a:t>
            </a:r>
            <a:r>
              <a:rPr lang="de-DE" b="1" dirty="0"/>
              <a:t> </a:t>
            </a:r>
            <a:r>
              <a:rPr lang="de-DE" b="1" dirty="0" err="1"/>
              <a:t>figures</a:t>
            </a:r>
            <a:r>
              <a:rPr lang="de-DE" b="1" dirty="0"/>
              <a:t> </a:t>
            </a:r>
            <a:r>
              <a:rPr lang="de-DE" b="1" dirty="0" err="1"/>
              <a:t>vary</a:t>
            </a:r>
            <a:r>
              <a:rPr lang="de-DE" b="1" dirty="0"/>
              <a:t> </a:t>
            </a:r>
            <a:r>
              <a:rPr lang="de-DE" b="1" dirty="0" err="1"/>
              <a:t>between</a:t>
            </a:r>
            <a:r>
              <a:rPr lang="de-DE" b="1" dirty="0"/>
              <a:t> </a:t>
            </a:r>
            <a:r>
              <a:rPr lang="de-DE" b="1" dirty="0" err="1"/>
              <a:t>geographical</a:t>
            </a:r>
            <a:r>
              <a:rPr lang="de-DE" b="1" dirty="0"/>
              <a:t> </a:t>
            </a:r>
            <a:r>
              <a:rPr lang="de-DE" b="1" dirty="0" err="1"/>
              <a:t>regions</a:t>
            </a:r>
            <a:r>
              <a:rPr lang="de-DE" b="1" dirty="0"/>
              <a:t>?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63310-B0E0-4C9B-BE69-0FFFA0B9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779" y="1130862"/>
            <a:ext cx="6397341" cy="3695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90FFA-6CD8-41F0-8002-BE5FD5C8A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01" y="1130862"/>
            <a:ext cx="2194750" cy="3695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4C23B9-72E6-4845-AF29-251086849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432" y="1197918"/>
            <a:ext cx="865688" cy="37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20603"/>
      </p:ext>
    </p:extLst>
  </p:cSld>
  <p:clrMapOvr>
    <a:masterClrMapping/>
  </p:clrMapOvr>
</p:sld>
</file>

<file path=ppt/theme/theme1.xml><?xml version="1.0" encoding="utf-8"?>
<a:theme xmlns:a="http://schemas.openxmlformats.org/drawingml/2006/main" name="Game Design Pitch Deck by Slidesgo">
  <a:themeElements>
    <a:clrScheme name="Simple Light">
      <a:dk1>
        <a:srgbClr val="FFFFFF"/>
      </a:dk1>
      <a:lt1>
        <a:srgbClr val="1C2E53"/>
      </a:lt1>
      <a:dk2>
        <a:srgbClr val="23459F"/>
      </a:dk2>
      <a:lt2>
        <a:srgbClr val="00F3FF"/>
      </a:lt2>
      <a:accent1>
        <a:srgbClr val="6E57E4"/>
      </a:accent1>
      <a:accent2>
        <a:srgbClr val="9F2FF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</Words>
  <Application>Microsoft Office PowerPoint</Application>
  <PresentationFormat>On-screen Show (16:9)</PresentationFormat>
  <Paragraphs>40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Actor</vt:lpstr>
      <vt:lpstr>Nunito Light</vt:lpstr>
      <vt:lpstr>Arial</vt:lpstr>
      <vt:lpstr>Arial Black</vt:lpstr>
      <vt:lpstr>Aldrich</vt:lpstr>
      <vt:lpstr>Calibri</vt:lpstr>
      <vt:lpstr>Game Design Pitch Deck by Slidesgo</vt:lpstr>
      <vt:lpstr>Rockbuster Stealth LLC  Data Analysis Project.</vt:lpstr>
      <vt:lpstr>Introduction</vt:lpstr>
      <vt:lpstr>Introduction</vt:lpstr>
      <vt:lpstr>          Questions</vt:lpstr>
      <vt:lpstr>Which movies contributed the most /least to revenue gain?</vt:lpstr>
      <vt:lpstr>PowerPoint Presentation</vt:lpstr>
      <vt:lpstr>PowerPoint Presentation</vt:lpstr>
      <vt:lpstr>Where are customers with a high lifetime value based? </vt:lpstr>
      <vt:lpstr>PowerPoint Presentation</vt:lpstr>
      <vt:lpstr>          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Stealth  Data Analysis Project</dc:title>
  <dc:creator>Sanket</dc:creator>
  <cp:lastModifiedBy>sanket dixit</cp:lastModifiedBy>
  <cp:revision>14</cp:revision>
  <dcterms:modified xsi:type="dcterms:W3CDTF">2024-05-17T18:00:43Z</dcterms:modified>
</cp:coreProperties>
</file>